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zh-TW"/>
    </a:defPPr>
    <a:lvl1pPr marL="0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0" hangingPunct="1">
      <a:defRPr sz="48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E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505" autoAdjust="0"/>
    <p:restoredTop sz="94660"/>
  </p:normalViewPr>
  <p:slideViewPr>
    <p:cSldViewPr snapToGrid="0">
      <p:cViewPr varScale="1">
        <p:scale>
          <a:sx n="28" d="100"/>
          <a:sy n="28" d="100"/>
        </p:scale>
        <p:origin x="205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178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54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9183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785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5652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84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73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4736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0771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4446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54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3FC0B-445C-4B55-A3EE-A65CEB1CE32D}" type="datetimeFigureOut">
              <a:rPr lang="zh-TW" altLang="en-US" smtClean="0"/>
              <a:t>2015/6/16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305FB-E35D-4DF7-95D6-37BB57F384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jpe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3.wdp"/><Relationship Id="rId5" Type="http://schemas.microsoft.com/office/2007/relationships/hdphoto" Target="../media/hdphoto1.wdp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jpg"/><Relationship Id="rId1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圖片 17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69"/>
          <a:stretch/>
        </p:blipFill>
        <p:spPr>
          <a:xfrm rot="5400000">
            <a:off x="-4432826" y="4427733"/>
            <a:ext cx="30275215" cy="21419752"/>
          </a:xfrm>
          <a:prstGeom prst="rect">
            <a:avLst/>
          </a:prstGeom>
        </p:spPr>
      </p:pic>
      <p:grpSp>
        <p:nvGrpSpPr>
          <p:cNvPr id="1029" name="群組 1028"/>
          <p:cNvGrpSpPr/>
          <p:nvPr/>
        </p:nvGrpSpPr>
        <p:grpSpPr>
          <a:xfrm>
            <a:off x="1310941" y="5761346"/>
            <a:ext cx="7856966" cy="10643107"/>
            <a:chOff x="-2143519" y="-1782496"/>
            <a:chExt cx="7856966" cy="10643107"/>
          </a:xfrm>
        </p:grpSpPr>
        <p:grpSp>
          <p:nvGrpSpPr>
            <p:cNvPr id="1027" name="群組 1026"/>
            <p:cNvGrpSpPr/>
            <p:nvPr/>
          </p:nvGrpSpPr>
          <p:grpSpPr>
            <a:xfrm>
              <a:off x="-2143519" y="-1782496"/>
              <a:ext cx="7856966" cy="6913119"/>
              <a:chOff x="-2143519" y="-1782496"/>
              <a:chExt cx="7856966" cy="6913119"/>
            </a:xfrm>
          </p:grpSpPr>
          <p:pic>
            <p:nvPicPr>
              <p:cNvPr id="191" name="圖片 19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84" t="6357" r="13989" b="16673"/>
              <a:stretch/>
            </p:blipFill>
            <p:spPr>
              <a:xfrm>
                <a:off x="-2143519" y="-1782496"/>
                <a:ext cx="7856966" cy="6913119"/>
              </a:xfrm>
              <a:prstGeom prst="rect">
                <a:avLst/>
              </a:prstGeom>
            </p:spPr>
          </p:pic>
          <p:grpSp>
            <p:nvGrpSpPr>
              <p:cNvPr id="1024" name="群組 1023"/>
              <p:cNvGrpSpPr/>
              <p:nvPr/>
            </p:nvGrpSpPr>
            <p:grpSpPr>
              <a:xfrm>
                <a:off x="-1774752" y="-1156748"/>
                <a:ext cx="7401160" cy="5641258"/>
                <a:chOff x="3873075" y="12918878"/>
                <a:chExt cx="7401160" cy="5641258"/>
              </a:xfrm>
            </p:grpSpPr>
            <p:sp>
              <p:nvSpPr>
                <p:cNvPr id="184" name="文字方塊 183"/>
                <p:cNvSpPr txBox="1"/>
                <p:nvPr/>
              </p:nvSpPr>
              <p:spPr>
                <a:xfrm>
                  <a:off x="4798855" y="12918878"/>
                  <a:ext cx="5397631" cy="86177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TW" sz="5000" b="1" dirty="0" smtClean="0">
                      <a:latin typeface="Bradley Hand ITC" panose="03070402050302030203" pitchFamily="66" charset="0"/>
                    </a:rPr>
                    <a:t>What is Draughts ?</a:t>
                  </a:r>
                  <a:endParaRPr lang="zh-TW" altLang="en-US" sz="5000" b="1" dirty="0">
                    <a:latin typeface="Bradley Hand ITC" panose="03070402050302030203" pitchFamily="66" charset="0"/>
                  </a:endParaRPr>
                </a:p>
              </p:txBody>
            </p:sp>
            <p:sp>
              <p:nvSpPr>
                <p:cNvPr id="182" name="文字方塊 181"/>
                <p:cNvSpPr txBox="1"/>
                <p:nvPr/>
              </p:nvSpPr>
              <p:spPr>
                <a:xfrm>
                  <a:off x="3873075" y="14005043"/>
                  <a:ext cx="7401160" cy="45550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5000" b="1" dirty="0" smtClean="0">
                      <a:latin typeface="Bradley Hand ITC" panose="03070402050302030203" pitchFamily="66" charset="0"/>
                    </a:rPr>
                    <a:t>   </a:t>
                  </a:r>
                  <a:r>
                    <a:rPr lang="en-US" altLang="zh-TW" sz="4000" b="1" dirty="0" smtClean="0">
                      <a:latin typeface="Bradley Hand ITC" panose="03070402050302030203" pitchFamily="66" charset="0"/>
                    </a:rPr>
                    <a:t>It </a:t>
                  </a:r>
                  <a:r>
                    <a:rPr lang="en-US" altLang="zh-TW" sz="4000" b="1" dirty="0">
                      <a:latin typeface="Bradley Hand ITC" panose="03070402050302030203" pitchFamily="66" charset="0"/>
                    </a:rPr>
                    <a:t>is a group of strategy board games for two players which involve diagonal moves of uniform game pieces and mandatory captures by jumping over opponent pieces.</a:t>
                  </a:r>
                </a:p>
                <a:p>
                  <a:endParaRPr lang="en-US" altLang="zh-TW" sz="4000" b="1" dirty="0" smtClean="0">
                    <a:latin typeface="Bradley Hand ITC" panose="03070402050302030203" pitchFamily="66" charset="0"/>
                  </a:endParaRPr>
                </a:p>
              </p:txBody>
            </p:sp>
          </p:grpSp>
        </p:grpSp>
        <p:grpSp>
          <p:nvGrpSpPr>
            <p:cNvPr id="1025" name="群組 1024"/>
            <p:cNvGrpSpPr/>
            <p:nvPr/>
          </p:nvGrpSpPr>
          <p:grpSpPr>
            <a:xfrm>
              <a:off x="-1707700" y="3790457"/>
              <a:ext cx="5568717" cy="5070154"/>
              <a:chOff x="-1999029" y="4421590"/>
              <a:chExt cx="5568717" cy="5070154"/>
            </a:xfrm>
          </p:grpSpPr>
          <p:pic>
            <p:nvPicPr>
              <p:cNvPr id="186" name="圖片 185"/>
              <p:cNvPicPr>
                <a:picLocks noChangeAspect="1"/>
              </p:cNvPicPr>
              <p:nvPr/>
            </p:nvPicPr>
            <p:blipFill rotWithShape="1">
              <a:blip r:embed="rId4" cstate="print">
                <a:duotone>
                  <a:prstClr val="black"/>
                  <a:schemeClr val="accent4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66000"/>
                        </a14:imgEffect>
                        <a14:imgEffect>
                          <a14:brightnessContrast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242" t="4887" r="11401" b="14853"/>
              <a:stretch/>
            </p:blipFill>
            <p:spPr>
              <a:xfrm rot="193808">
                <a:off x="-1999029" y="4421590"/>
                <a:ext cx="5568717" cy="5070154"/>
              </a:xfrm>
              <a:prstGeom prst="rect">
                <a:avLst/>
              </a:prstGeom>
            </p:spPr>
          </p:pic>
          <p:sp>
            <p:nvSpPr>
              <p:cNvPr id="183" name="矩形 182"/>
              <p:cNvSpPr/>
              <p:nvPr/>
            </p:nvSpPr>
            <p:spPr>
              <a:xfrm rot="210774">
                <a:off x="-1560244" y="5220759"/>
                <a:ext cx="4442829" cy="3170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4000" b="1" dirty="0">
                    <a:latin typeface="Bradley Hand ITC" panose="03070402050302030203" pitchFamily="66" charset="0"/>
                  </a:rPr>
                  <a:t>Draughts developed from </a:t>
                </a:r>
                <a:r>
                  <a:rPr lang="en-US" altLang="zh-TW" sz="4000" b="1" dirty="0" err="1">
                    <a:latin typeface="Bradley Hand ITC" panose="03070402050302030203" pitchFamily="66" charset="0"/>
                  </a:rPr>
                  <a:t>alquerque</a:t>
                </a:r>
                <a:r>
                  <a:rPr lang="en-US" altLang="zh-TW" sz="4000" b="1" dirty="0">
                    <a:latin typeface="Bradley Hand ITC" panose="03070402050302030203" pitchFamily="66" charset="0"/>
                  </a:rPr>
                  <a:t>. The name derives from the verb to draw or to move.</a:t>
                </a:r>
                <a:endParaRPr lang="zh-TW" altLang="en-US" sz="4000" b="1" dirty="0">
                  <a:latin typeface="Bradley Hand ITC" panose="03070402050302030203" pitchFamily="66" charset="0"/>
                </a:endParaRPr>
              </a:p>
            </p:txBody>
          </p:sp>
        </p:grpSp>
      </p:grpSp>
      <p:grpSp>
        <p:nvGrpSpPr>
          <p:cNvPr id="1042" name="群組 1041"/>
          <p:cNvGrpSpPr/>
          <p:nvPr/>
        </p:nvGrpSpPr>
        <p:grpSpPr>
          <a:xfrm rot="327693">
            <a:off x="-105337" y="5053844"/>
            <a:ext cx="8319202" cy="1363034"/>
            <a:chOff x="-132370" y="3196851"/>
            <a:chExt cx="8319202" cy="1363034"/>
          </a:xfrm>
        </p:grpSpPr>
        <p:pic>
          <p:nvPicPr>
            <p:cNvPr id="1040" name="圖片 1039"/>
            <p:cNvPicPr>
              <a:picLocks noChangeAspect="1"/>
            </p:cNvPicPr>
            <p:nvPr/>
          </p:nvPicPr>
          <p:blipFill rotWithShape="1"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90" t="9862" r="21398" b="25572"/>
            <a:stretch/>
          </p:blipFill>
          <p:spPr>
            <a:xfrm rot="20944731">
              <a:off x="-132370" y="3196851"/>
              <a:ext cx="8319202" cy="1348358"/>
            </a:xfrm>
            <a:prstGeom prst="rect">
              <a:avLst/>
            </a:prstGeom>
          </p:spPr>
        </p:pic>
        <p:sp>
          <p:nvSpPr>
            <p:cNvPr id="1041" name="文字方塊 1040"/>
            <p:cNvSpPr txBox="1"/>
            <p:nvPr/>
          </p:nvSpPr>
          <p:spPr>
            <a:xfrm rot="20965561">
              <a:off x="1232245" y="3390334"/>
              <a:ext cx="4881465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7000" b="1" dirty="0" smtClean="0">
                  <a:latin typeface="Bradley Hand ITC" panose="03070402050302030203" pitchFamily="66" charset="0"/>
                </a:rPr>
                <a:t>Introduction</a:t>
              </a:r>
              <a:endParaRPr lang="zh-TW" altLang="en-US" sz="7000" b="1" dirty="0">
                <a:latin typeface="Bradley Hand ITC" panose="03070402050302030203" pitchFamily="66" charset="0"/>
              </a:endParaRPr>
            </a:p>
          </p:txBody>
        </p:sp>
      </p:grpSp>
      <p:grpSp>
        <p:nvGrpSpPr>
          <p:cNvPr id="1053" name="群組 1052"/>
          <p:cNvGrpSpPr/>
          <p:nvPr/>
        </p:nvGrpSpPr>
        <p:grpSpPr>
          <a:xfrm>
            <a:off x="9695636" y="5926057"/>
            <a:ext cx="11089164" cy="10224052"/>
            <a:chOff x="9702166" y="3810993"/>
            <a:chExt cx="11089164" cy="10224052"/>
          </a:xfrm>
        </p:grpSpPr>
        <p:pic>
          <p:nvPicPr>
            <p:cNvPr id="1051" name="圖片 1050"/>
            <p:cNvPicPr>
              <a:picLocks noChangeAspect="1"/>
            </p:cNvPicPr>
            <p:nvPr/>
          </p:nvPicPr>
          <p:blipFill rotWithShape="1">
            <a:blip r:embed="rId7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72" t="6132" r="13760" b="15694"/>
            <a:stretch/>
          </p:blipFill>
          <p:spPr>
            <a:xfrm>
              <a:off x="9702166" y="3810993"/>
              <a:ext cx="11089164" cy="10224052"/>
            </a:xfrm>
            <a:prstGeom prst="rect">
              <a:avLst/>
            </a:prstGeom>
          </p:spPr>
        </p:pic>
        <p:grpSp>
          <p:nvGrpSpPr>
            <p:cNvPr id="1052" name="群組 1051"/>
            <p:cNvGrpSpPr/>
            <p:nvPr/>
          </p:nvGrpSpPr>
          <p:grpSpPr>
            <a:xfrm>
              <a:off x="10322555" y="4285631"/>
              <a:ext cx="10176038" cy="8936202"/>
              <a:chOff x="10322555" y="4285631"/>
              <a:chExt cx="10176038" cy="8936202"/>
            </a:xfrm>
          </p:grpSpPr>
          <p:sp>
            <p:nvSpPr>
              <p:cNvPr id="1035" name="矩形 1034"/>
              <p:cNvSpPr/>
              <p:nvPr/>
            </p:nvSpPr>
            <p:spPr>
              <a:xfrm>
                <a:off x="11567231" y="4285631"/>
                <a:ext cx="8031142" cy="16312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sz="5000" b="1" dirty="0" smtClean="0">
                    <a:latin typeface="Bradley Hand ITC" panose="03070402050302030203" pitchFamily="66" charset="0"/>
                  </a:rPr>
                  <a:t>Why we choose to develope this game's AI ?</a:t>
                </a:r>
                <a:endParaRPr lang="zh-TW" altLang="en-US" sz="5000" b="1" dirty="0">
                  <a:latin typeface="Bradley Hand ITC" panose="03070402050302030203" pitchFamily="66" charset="0"/>
                </a:endParaRPr>
              </a:p>
            </p:txBody>
          </p:sp>
          <p:sp>
            <p:nvSpPr>
              <p:cNvPr id="1036" name="矩形 1035"/>
              <p:cNvSpPr/>
              <p:nvPr/>
            </p:nvSpPr>
            <p:spPr>
              <a:xfrm>
                <a:off x="10322555" y="6018990"/>
                <a:ext cx="10176038" cy="25545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   We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know that there are many board games we can choose, but the reason we choose to develope draught's AI is that this game's rule is simple. </a:t>
                </a:r>
              </a:p>
            </p:txBody>
          </p:sp>
          <p:sp>
            <p:nvSpPr>
              <p:cNvPr id="1037" name="矩形 1036"/>
              <p:cNvSpPr/>
              <p:nvPr/>
            </p:nvSpPr>
            <p:spPr>
              <a:xfrm>
                <a:off x="12790342" y="8357343"/>
                <a:ext cx="7312725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   While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this game is simple, we can add some interesting rule to make this game more funny. </a:t>
                </a:r>
                <a:endParaRPr lang="zh-TW" altLang="en-US" sz="4000" dirty="0"/>
              </a:p>
            </p:txBody>
          </p:sp>
          <p:sp>
            <p:nvSpPr>
              <p:cNvPr id="1038" name="矩形 1037"/>
              <p:cNvSpPr/>
              <p:nvPr/>
            </p:nvSpPr>
            <p:spPr>
              <a:xfrm>
                <a:off x="10495402" y="10667288"/>
                <a:ext cx="9736577" cy="25545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   Then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we will develop excellent AI for playing this "special" game. At last, we won't be worried about there are no people playing with us. </a:t>
                </a:r>
                <a:endParaRPr lang="zh-TW" altLang="en-US" sz="4000" b="1" dirty="0"/>
              </a:p>
            </p:txBody>
          </p:sp>
        </p:grpSp>
      </p:grpSp>
      <p:grpSp>
        <p:nvGrpSpPr>
          <p:cNvPr id="1065" name="群組 1064"/>
          <p:cNvGrpSpPr/>
          <p:nvPr/>
        </p:nvGrpSpPr>
        <p:grpSpPr>
          <a:xfrm>
            <a:off x="103112" y="24141544"/>
            <a:ext cx="21328025" cy="5409888"/>
            <a:chOff x="138281" y="24598741"/>
            <a:chExt cx="21328025" cy="5409888"/>
          </a:xfrm>
        </p:grpSpPr>
        <p:pic>
          <p:nvPicPr>
            <p:cNvPr id="1050" name="圖片 1049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7" t="531" r="1644" b="1045"/>
            <a:stretch/>
          </p:blipFill>
          <p:spPr>
            <a:xfrm rot="5400000">
              <a:off x="8211936" y="17702726"/>
              <a:ext cx="4847881" cy="19763925"/>
            </a:xfrm>
            <a:prstGeom prst="rect">
              <a:avLst/>
            </a:prstGeom>
          </p:spPr>
        </p:pic>
        <p:grpSp>
          <p:nvGrpSpPr>
            <p:cNvPr id="1047" name="群組 1046"/>
            <p:cNvGrpSpPr/>
            <p:nvPr/>
          </p:nvGrpSpPr>
          <p:grpSpPr>
            <a:xfrm rot="300000">
              <a:off x="216694" y="25363380"/>
              <a:ext cx="3837568" cy="1053741"/>
              <a:chOff x="-10052772" y="24930459"/>
              <a:chExt cx="5156583" cy="1053741"/>
            </a:xfrm>
          </p:grpSpPr>
          <p:grpSp>
            <p:nvGrpSpPr>
              <p:cNvPr id="1045" name="群組 1044"/>
              <p:cNvGrpSpPr/>
              <p:nvPr/>
            </p:nvGrpSpPr>
            <p:grpSpPr>
              <a:xfrm rot="5400000">
                <a:off x="-7962784" y="22917605"/>
                <a:ext cx="976607" cy="5156583"/>
                <a:chOff x="-11872510" y="14765140"/>
                <a:chExt cx="3790153" cy="12632010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1043" name="流程圖: 抽選 1042"/>
                <p:cNvSpPr/>
                <p:nvPr/>
              </p:nvSpPr>
              <p:spPr>
                <a:xfrm>
                  <a:off x="-11872510" y="14765140"/>
                  <a:ext cx="3790151" cy="1493155"/>
                </a:xfrm>
                <a:prstGeom prst="flowChartExtra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44" name="矩形 1043"/>
                <p:cNvSpPr/>
                <p:nvPr/>
              </p:nvSpPr>
              <p:spPr>
                <a:xfrm>
                  <a:off x="-11872507" y="16228799"/>
                  <a:ext cx="3790150" cy="1116835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sp>
            <p:nvSpPr>
              <p:cNvPr id="1046" name="文字方塊 1045"/>
              <p:cNvSpPr txBox="1"/>
              <p:nvPr/>
            </p:nvSpPr>
            <p:spPr>
              <a:xfrm>
                <a:off x="-9611695" y="24930459"/>
                <a:ext cx="3155031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6000" b="1" dirty="0" smtClean="0">
                    <a:latin typeface="Bradley Hand ITC" panose="03070402050302030203" pitchFamily="66" charset="0"/>
                  </a:rPr>
                  <a:t>Strategy</a:t>
                </a:r>
                <a:endParaRPr lang="zh-TW" altLang="en-US" sz="6000" b="1" dirty="0">
                  <a:latin typeface="Bradley Hand ITC" panose="03070402050302030203" pitchFamily="66" charset="0"/>
                </a:endParaRPr>
              </a:p>
            </p:txBody>
          </p:sp>
        </p:grpSp>
        <p:grpSp>
          <p:nvGrpSpPr>
            <p:cNvPr id="1048" name="群組 1047"/>
            <p:cNvGrpSpPr/>
            <p:nvPr/>
          </p:nvGrpSpPr>
          <p:grpSpPr>
            <a:xfrm rot="300000">
              <a:off x="179440" y="26938120"/>
              <a:ext cx="3837568" cy="1022443"/>
              <a:chOff x="-8795710" y="29498400"/>
              <a:chExt cx="5156583" cy="1022443"/>
            </a:xfrm>
          </p:grpSpPr>
          <p:grpSp>
            <p:nvGrpSpPr>
              <p:cNvPr id="223" name="群組 222"/>
              <p:cNvGrpSpPr/>
              <p:nvPr/>
            </p:nvGrpSpPr>
            <p:grpSpPr>
              <a:xfrm rot="5400000">
                <a:off x="-6705722" y="27408412"/>
                <a:ext cx="976607" cy="5156583"/>
                <a:chOff x="-11872510" y="14765140"/>
                <a:chExt cx="3790153" cy="12632010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224" name="流程圖: 抽選 223"/>
                <p:cNvSpPr/>
                <p:nvPr/>
              </p:nvSpPr>
              <p:spPr>
                <a:xfrm>
                  <a:off x="-11872510" y="14765140"/>
                  <a:ext cx="3790151" cy="1493155"/>
                </a:xfrm>
                <a:prstGeom prst="flowChartExtra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25" name="矩形 224"/>
                <p:cNvSpPr/>
                <p:nvPr/>
              </p:nvSpPr>
              <p:spPr>
                <a:xfrm>
                  <a:off x="-11872507" y="16228799"/>
                  <a:ext cx="3790150" cy="1116835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sp>
            <p:nvSpPr>
              <p:cNvPr id="226" name="文字方塊 225"/>
              <p:cNvSpPr txBox="1"/>
              <p:nvPr/>
            </p:nvSpPr>
            <p:spPr>
              <a:xfrm>
                <a:off x="-8625486" y="29505180"/>
                <a:ext cx="3377848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6000" b="1" dirty="0" smtClean="0">
                    <a:latin typeface="Bradley Hand ITC" panose="03070402050302030203" pitchFamily="66" charset="0"/>
                  </a:rPr>
                  <a:t>Challenge</a:t>
                </a:r>
                <a:endParaRPr lang="zh-TW" altLang="en-US" sz="6000" b="1" dirty="0">
                  <a:latin typeface="Bradley Hand ITC" panose="03070402050302030203" pitchFamily="66" charset="0"/>
                </a:endParaRPr>
              </a:p>
            </p:txBody>
          </p:sp>
        </p:grpSp>
        <p:grpSp>
          <p:nvGrpSpPr>
            <p:cNvPr id="1049" name="群組 1048"/>
            <p:cNvGrpSpPr/>
            <p:nvPr/>
          </p:nvGrpSpPr>
          <p:grpSpPr>
            <a:xfrm rot="300000">
              <a:off x="138281" y="28532867"/>
              <a:ext cx="3837568" cy="1015663"/>
              <a:chOff x="-7474481" y="31894703"/>
              <a:chExt cx="5156583" cy="1015663"/>
            </a:xfrm>
          </p:grpSpPr>
          <p:grpSp>
            <p:nvGrpSpPr>
              <p:cNvPr id="227" name="群組 226"/>
              <p:cNvGrpSpPr/>
              <p:nvPr/>
            </p:nvGrpSpPr>
            <p:grpSpPr>
              <a:xfrm rot="5400000">
                <a:off x="-5384493" y="29805649"/>
                <a:ext cx="976607" cy="5156583"/>
                <a:chOff x="-11872510" y="14765140"/>
                <a:chExt cx="3790153" cy="12632010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228" name="流程圖: 抽選 227"/>
                <p:cNvSpPr/>
                <p:nvPr/>
              </p:nvSpPr>
              <p:spPr>
                <a:xfrm>
                  <a:off x="-11872510" y="14765140"/>
                  <a:ext cx="3790151" cy="1493155"/>
                </a:xfrm>
                <a:prstGeom prst="flowChartExtra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29" name="矩形 228"/>
                <p:cNvSpPr/>
                <p:nvPr/>
              </p:nvSpPr>
              <p:spPr>
                <a:xfrm>
                  <a:off x="-11872507" y="16228799"/>
                  <a:ext cx="3790150" cy="11168351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sp>
            <p:nvSpPr>
              <p:cNvPr id="230" name="文字方塊 229"/>
              <p:cNvSpPr txBox="1"/>
              <p:nvPr/>
            </p:nvSpPr>
            <p:spPr>
              <a:xfrm>
                <a:off x="-6987626" y="31894703"/>
                <a:ext cx="3021981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6000" b="1" dirty="0" smtClean="0">
                    <a:latin typeface="Bradley Hand ITC" panose="03070402050302030203" pitchFamily="66" charset="0"/>
                  </a:rPr>
                  <a:t>Solution</a:t>
                </a:r>
                <a:endParaRPr lang="zh-TW" altLang="en-US" sz="6000" b="1" dirty="0">
                  <a:latin typeface="Bradley Hand ITC" panose="03070402050302030203" pitchFamily="66" charset="0"/>
                </a:endParaRPr>
              </a:p>
            </p:txBody>
          </p:sp>
        </p:grpSp>
        <p:sp>
          <p:nvSpPr>
            <p:cNvPr id="1060" name="矩形 1059"/>
            <p:cNvSpPr/>
            <p:nvPr/>
          </p:nvSpPr>
          <p:spPr>
            <a:xfrm>
              <a:off x="4012727" y="25451935"/>
              <a:ext cx="1459017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4000" b="1" dirty="0">
                  <a:latin typeface="Bradley Hand ITC" panose="03070402050302030203" pitchFamily="66" charset="0"/>
                </a:rPr>
                <a:t>We will use alpha-beta pruning instead of minimax algriothm due to the branch vector of our game is very big.</a:t>
              </a:r>
            </a:p>
          </p:txBody>
        </p:sp>
        <p:sp>
          <p:nvSpPr>
            <p:cNvPr id="251" name="矩形 250"/>
            <p:cNvSpPr/>
            <p:nvPr/>
          </p:nvSpPr>
          <p:spPr>
            <a:xfrm>
              <a:off x="4014695" y="26903033"/>
              <a:ext cx="16332447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4000" b="1" dirty="0">
                  <a:latin typeface="Bradley Hand ITC" panose="03070402050302030203" pitchFamily="66" charset="0"/>
                </a:rPr>
                <a:t>Our biggest challenge is to design a good utility function. If the utility function doesn't work will, AI will be very difficult to beat rival.</a:t>
              </a:r>
              <a:endParaRPr lang="zh-TW" altLang="en-US" sz="4000" b="1" dirty="0">
                <a:latin typeface="Bradley Hand ITC" panose="03070402050302030203" pitchFamily="66" charset="0"/>
              </a:endParaRPr>
            </a:p>
          </p:txBody>
        </p:sp>
        <p:sp>
          <p:nvSpPr>
            <p:cNvPr id="253" name="矩形 252"/>
            <p:cNvSpPr/>
            <p:nvPr/>
          </p:nvSpPr>
          <p:spPr>
            <a:xfrm>
              <a:off x="4014695" y="28531046"/>
              <a:ext cx="16332447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4000" b="1" dirty="0">
                  <a:latin typeface="Bradley Hand ITC" panose="03070402050302030203" pitchFamily="66" charset="0"/>
                </a:rPr>
                <a:t>At first, we will apply an artificial utility </a:t>
              </a:r>
              <a:r>
                <a:rPr lang="en-US" altLang="zh-TW" sz="4000" b="1" dirty="0" smtClean="0">
                  <a:latin typeface="Bradley Hand ITC" panose="03070402050302030203" pitchFamily="66" charset="0"/>
                </a:rPr>
                <a:t>function</a:t>
              </a:r>
              <a:r>
                <a:rPr lang="en-US" altLang="zh-TW" sz="4000" b="1" dirty="0">
                  <a:latin typeface="Bradley Hand ITC" panose="03070402050302030203" pitchFamily="66" charset="0"/>
                </a:rPr>
                <a:t>. Then, We will adjust this utility function by using Machine Learning toolkit.</a:t>
              </a:r>
              <a:endParaRPr lang="zh-TW" altLang="en-US" sz="4000" b="1" dirty="0">
                <a:latin typeface="Bradley Hand ITC" panose="03070402050302030203" pitchFamily="66" charset="0"/>
              </a:endParaRPr>
            </a:p>
          </p:txBody>
        </p:sp>
        <p:grpSp>
          <p:nvGrpSpPr>
            <p:cNvPr id="235" name="群組 234"/>
            <p:cNvGrpSpPr/>
            <p:nvPr/>
          </p:nvGrpSpPr>
          <p:grpSpPr>
            <a:xfrm rot="10359330">
              <a:off x="17597378" y="24598741"/>
              <a:ext cx="3868928" cy="1348358"/>
              <a:chOff x="4277603" y="2775283"/>
              <a:chExt cx="3868928" cy="1348358"/>
            </a:xfrm>
          </p:grpSpPr>
          <p:pic>
            <p:nvPicPr>
              <p:cNvPr id="236" name="圖片 235"/>
              <p:cNvPicPr>
                <a:picLocks noChangeAspect="1"/>
              </p:cNvPicPr>
              <p:nvPr/>
            </p:nvPicPr>
            <p:blipFill rotWithShape="1">
              <a:blip r:embed="rId10" cstate="print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90" t="9862" r="21398" b="25572"/>
              <a:stretch/>
            </p:blipFill>
            <p:spPr>
              <a:xfrm rot="1718617" flipH="1">
                <a:off x="4277603" y="2775283"/>
                <a:ext cx="3868928" cy="1348358"/>
              </a:xfrm>
              <a:prstGeom prst="rect">
                <a:avLst/>
              </a:prstGeom>
            </p:spPr>
          </p:pic>
          <p:sp>
            <p:nvSpPr>
              <p:cNvPr id="237" name="文字方塊 236"/>
              <p:cNvSpPr txBox="1"/>
              <p:nvPr/>
            </p:nvSpPr>
            <p:spPr>
              <a:xfrm rot="713277" flipV="1">
                <a:off x="5746830" y="2852748"/>
                <a:ext cx="1053494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7000" b="1" dirty="0" smtClean="0">
                    <a:latin typeface="Bradley Hand ITC" panose="03070402050302030203" pitchFamily="66" charset="0"/>
                  </a:rPr>
                  <a:t>AI</a:t>
                </a:r>
                <a:endParaRPr lang="zh-TW" altLang="en-US" sz="7000" b="1" dirty="0">
                  <a:latin typeface="Bradley Hand ITC" panose="03070402050302030203" pitchFamily="66" charset="0"/>
                </a:endParaRPr>
              </a:p>
            </p:txBody>
          </p:sp>
        </p:grpSp>
      </p:grpSp>
      <p:grpSp>
        <p:nvGrpSpPr>
          <p:cNvPr id="1064" name="群組 1063"/>
          <p:cNvGrpSpPr/>
          <p:nvPr/>
        </p:nvGrpSpPr>
        <p:grpSpPr>
          <a:xfrm>
            <a:off x="580383" y="16926409"/>
            <a:ext cx="20269338" cy="6846206"/>
            <a:chOff x="570112" y="14123977"/>
            <a:chExt cx="20269338" cy="6846206"/>
          </a:xfrm>
        </p:grpSpPr>
        <p:pic>
          <p:nvPicPr>
            <p:cNvPr id="1062" name="圖片 1061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3" t="6518" r="13787" b="16200"/>
            <a:stretch/>
          </p:blipFill>
          <p:spPr>
            <a:xfrm>
              <a:off x="570112" y="14633422"/>
              <a:ext cx="20269338" cy="6336761"/>
            </a:xfrm>
            <a:prstGeom prst="rect">
              <a:avLst/>
            </a:prstGeom>
          </p:spPr>
        </p:pic>
        <p:grpSp>
          <p:nvGrpSpPr>
            <p:cNvPr id="212" name="群組 211"/>
            <p:cNvGrpSpPr/>
            <p:nvPr/>
          </p:nvGrpSpPr>
          <p:grpSpPr>
            <a:xfrm rot="709869">
              <a:off x="7281200" y="14123977"/>
              <a:ext cx="6434051" cy="1348358"/>
              <a:chOff x="1735709" y="3018273"/>
              <a:chExt cx="6434051" cy="1348358"/>
            </a:xfrm>
          </p:grpSpPr>
          <p:pic>
            <p:nvPicPr>
              <p:cNvPr id="213" name="圖片 212"/>
              <p:cNvPicPr>
                <a:picLocks noChangeAspect="1"/>
              </p:cNvPicPr>
              <p:nvPr/>
            </p:nvPicPr>
            <p:blipFill rotWithShape="1">
              <a:blip r:embed="rId13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90" t="9862" r="21398" b="25572"/>
              <a:stretch/>
            </p:blipFill>
            <p:spPr>
              <a:xfrm rot="21040448">
                <a:off x="1735709" y="3018273"/>
                <a:ext cx="6434051" cy="1348358"/>
              </a:xfrm>
              <a:prstGeom prst="rect">
                <a:avLst/>
              </a:prstGeom>
            </p:spPr>
          </p:pic>
          <p:sp>
            <p:nvSpPr>
              <p:cNvPr id="214" name="文字方塊 213"/>
              <p:cNvSpPr txBox="1"/>
              <p:nvPr/>
            </p:nvSpPr>
            <p:spPr>
              <a:xfrm rot="20880000">
                <a:off x="3369918" y="3107676"/>
                <a:ext cx="2345514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7000" b="1" dirty="0" smtClean="0">
                    <a:latin typeface="Bradley Hand ITC" panose="03070402050302030203" pitchFamily="66" charset="0"/>
                  </a:rPr>
                  <a:t>Rules</a:t>
                </a:r>
                <a:endParaRPr lang="zh-TW" altLang="en-US" sz="7000" b="1" dirty="0">
                  <a:latin typeface="Bradley Hand ITC" panose="03070402050302030203" pitchFamily="66" charset="0"/>
                </a:endParaRPr>
              </a:p>
            </p:txBody>
          </p:sp>
        </p:grpSp>
        <p:sp>
          <p:nvSpPr>
            <p:cNvPr id="1063" name="矩形 1062"/>
            <p:cNvSpPr/>
            <p:nvPr/>
          </p:nvSpPr>
          <p:spPr>
            <a:xfrm>
              <a:off x="888647" y="15518660"/>
              <a:ext cx="1836478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4000" b="1" dirty="0" smtClean="0">
                  <a:latin typeface="Bradley Hand ITC" panose="03070402050302030203" pitchFamily="66" charset="0"/>
                </a:rPr>
                <a:t>Despite the original rule, </a:t>
              </a:r>
              <a:r>
                <a:rPr lang="zh-TW" altLang="en-US" sz="4000" b="1" dirty="0" smtClean="0">
                  <a:latin typeface="Bradley Hand ITC" panose="03070402050302030203" pitchFamily="66" charset="0"/>
                </a:rPr>
                <a:t>We </a:t>
              </a:r>
              <a:r>
                <a:rPr lang="zh-TW" altLang="en-US" sz="4000" b="1" dirty="0">
                  <a:latin typeface="Bradley Hand ITC" panose="03070402050302030203" pitchFamily="66" charset="0"/>
                </a:rPr>
                <a:t>add some interesting rule to this game :</a:t>
              </a:r>
            </a:p>
          </p:txBody>
        </p:sp>
        <p:sp>
          <p:nvSpPr>
            <p:cNvPr id="257" name="內容版面配置區 2"/>
            <p:cNvSpPr txBox="1">
              <a:spLocks/>
            </p:cNvSpPr>
            <p:nvPr/>
          </p:nvSpPr>
          <p:spPr>
            <a:xfrm>
              <a:off x="876488" y="16553843"/>
              <a:ext cx="19132717" cy="420075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2138324" rtl="0" eaLnBrk="1" latinLnBrk="0" hangingPunct="1">
                <a:lnSpc>
                  <a:spcPct val="90000"/>
                </a:lnSpc>
                <a:spcBef>
                  <a:spcPts val="2339"/>
                </a:spcBef>
                <a:buFont typeface="Arial" panose="020B0604020202020204" pitchFamily="34" charset="0"/>
                <a:buNone/>
                <a:defRPr sz="561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069162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467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138324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420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207487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276649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345811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6414973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484135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8553298" indent="0" algn="ctr" defTabSz="2138324" rtl="0" eaLnBrk="1" latinLnBrk="0" hangingPunct="1">
                <a:lnSpc>
                  <a:spcPct val="90000"/>
                </a:lnSpc>
                <a:spcBef>
                  <a:spcPts val="1169"/>
                </a:spcBef>
                <a:buFont typeface="Arial" panose="020B0604020202020204" pitchFamily="34" charset="0"/>
                <a:buNone/>
                <a:defRPr sz="3742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571500" indent="-571500" algn="l">
                <a:buFontTx/>
                <a:buChar char="-"/>
              </a:pPr>
              <a:r>
                <a:rPr lang="en-US" altLang="zh-TW" sz="4000" b="1" dirty="0" smtClean="0">
                  <a:latin typeface="Bradley Hand ITC" panose="03070402050302030203" pitchFamily="66" charset="0"/>
                </a:rPr>
                <a:t>After </a:t>
              </a:r>
              <a:r>
                <a:rPr lang="en-US" altLang="zh-TW" sz="4000" b="1" dirty="0">
                  <a:latin typeface="Bradley Hand ITC" panose="03070402050302030203" pitchFamily="66" charset="0"/>
                </a:rPr>
                <a:t>being captured, the piece becomes a body, and will be removed by being  captured again</a:t>
              </a:r>
              <a:r>
                <a:rPr lang="en-US" altLang="zh-TW" sz="4000" b="1" dirty="0" smtClean="0">
                  <a:latin typeface="Bradley Hand ITC" panose="03070402050302030203" pitchFamily="66" charset="0"/>
                </a:rPr>
                <a:t>.</a:t>
              </a:r>
            </a:p>
            <a:p>
              <a:pPr algn="l"/>
              <a:endParaRPr lang="en-US" altLang="zh-TW" sz="1000" b="1" dirty="0" smtClean="0">
                <a:latin typeface="Bradley Hand ITC" panose="03070402050302030203" pitchFamily="66" charset="0"/>
              </a:endParaRPr>
            </a:p>
            <a:p>
              <a:pPr marL="571500" indent="-571500" algn="l">
                <a:buFontTx/>
                <a:buChar char="-"/>
              </a:pPr>
              <a:r>
                <a:rPr lang="en-US" altLang="zh-TW" sz="4000" b="1" dirty="0">
                  <a:latin typeface="Bradley Hand ITC" panose="03070402050302030203" pitchFamily="66" charset="0"/>
                </a:rPr>
                <a:t>A sequence must capture the maximum possible number of </a:t>
              </a:r>
              <a:r>
                <a:rPr lang="en-US" altLang="zh-TW" sz="4000" b="1" dirty="0" smtClean="0">
                  <a:latin typeface="Bradley Hand ITC" panose="03070402050302030203" pitchFamily="66" charset="0"/>
                </a:rPr>
                <a:t>pieces.</a:t>
              </a:r>
            </a:p>
            <a:p>
              <a:pPr algn="l"/>
              <a:endParaRPr lang="en-US" altLang="zh-TW" sz="1000" b="1" dirty="0" smtClean="0">
                <a:latin typeface="Bradley Hand ITC" panose="03070402050302030203" pitchFamily="66" charset="0"/>
              </a:endParaRPr>
            </a:p>
            <a:p>
              <a:pPr marL="571500" indent="-571500" algn="l">
                <a:buFontTx/>
                <a:buChar char="-"/>
              </a:pPr>
              <a:r>
                <a:rPr lang="en-US" altLang="zh-TW" sz="4000" b="1" dirty="0">
                  <a:latin typeface="Bradley Hand ITC" panose="03070402050302030203" pitchFamily="66" charset="0"/>
                </a:rPr>
                <a:t>Left side border and right side border no longer exist.</a:t>
              </a:r>
              <a:endParaRPr lang="zh-TW" altLang="en-US" sz="4000" b="1" dirty="0">
                <a:latin typeface="Bradley Hand ITC" panose="03070402050302030203" pitchFamily="66" charset="0"/>
              </a:endParaRPr>
            </a:p>
            <a:p>
              <a:endParaRPr lang="en-US" altLang="zh-TW" sz="4000" b="1" dirty="0">
                <a:latin typeface="Bradley Hand ITC" panose="03070402050302030203" pitchFamily="66" charset="0"/>
              </a:endParaRPr>
            </a:p>
          </p:txBody>
        </p:sp>
      </p:grpSp>
      <p:grpSp>
        <p:nvGrpSpPr>
          <p:cNvPr id="1058" name="群組 1057"/>
          <p:cNvGrpSpPr/>
          <p:nvPr/>
        </p:nvGrpSpPr>
        <p:grpSpPr>
          <a:xfrm>
            <a:off x="41512" y="784503"/>
            <a:ext cx="15812121" cy="2955610"/>
            <a:chOff x="-21168974" y="19977262"/>
            <a:chExt cx="15812121" cy="3634612"/>
          </a:xfrm>
        </p:grpSpPr>
        <p:pic>
          <p:nvPicPr>
            <p:cNvPr id="1056" name="圖片 1055"/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8" t="6609" b="62787"/>
            <a:stretch/>
          </p:blipFill>
          <p:spPr>
            <a:xfrm>
              <a:off x="-20528569" y="20250416"/>
              <a:ext cx="14423641" cy="3115674"/>
            </a:xfrm>
            <a:prstGeom prst="rect">
              <a:avLst/>
            </a:prstGeom>
          </p:spPr>
        </p:pic>
        <p:sp>
          <p:nvSpPr>
            <p:cNvPr id="1057" name="文字方塊 1056"/>
            <p:cNvSpPr txBox="1"/>
            <p:nvPr/>
          </p:nvSpPr>
          <p:spPr>
            <a:xfrm>
              <a:off x="-19697603" y="20877759"/>
              <a:ext cx="13074413" cy="1816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9000" b="1" dirty="0" smtClean="0">
                  <a:latin typeface="Bradley Hand ITC" panose="03070402050302030203" pitchFamily="66" charset="0"/>
                </a:rPr>
                <a:t>AI Term Project - Draughts</a:t>
              </a:r>
              <a:endParaRPr lang="zh-TW" altLang="en-US" sz="9000" b="1" dirty="0">
                <a:latin typeface="Bradley Hand ITC" panose="03070402050302030203" pitchFamily="66" charset="0"/>
              </a:endParaRPr>
            </a:p>
          </p:txBody>
        </p:sp>
        <p:pic>
          <p:nvPicPr>
            <p:cNvPr id="245" name="圖片 244"/>
            <p:cNvPicPr>
              <a:picLocks noChangeAspect="1"/>
            </p:cNvPicPr>
            <p:nvPr/>
          </p:nvPicPr>
          <p:blipFill rotWithShape="1">
            <a:blip r:embed="rId15"/>
            <a:srcRect r="50609" b="55403"/>
            <a:stretch/>
          </p:blipFill>
          <p:spPr>
            <a:xfrm rot="19164317">
              <a:off x="-20874497" y="20118019"/>
              <a:ext cx="1596787" cy="977730"/>
            </a:xfrm>
            <a:prstGeom prst="rect">
              <a:avLst/>
            </a:prstGeom>
          </p:spPr>
        </p:pic>
        <p:pic>
          <p:nvPicPr>
            <p:cNvPr id="246" name="圖片 245"/>
            <p:cNvPicPr>
              <a:picLocks noChangeAspect="1"/>
            </p:cNvPicPr>
            <p:nvPr/>
          </p:nvPicPr>
          <p:blipFill rotWithShape="1">
            <a:blip r:embed="rId15"/>
            <a:srcRect l="47986" b="52138"/>
            <a:stretch/>
          </p:blipFill>
          <p:spPr>
            <a:xfrm rot="2102205">
              <a:off x="-7441783" y="19977262"/>
              <a:ext cx="1733415" cy="1049298"/>
            </a:xfrm>
            <a:prstGeom prst="rect">
              <a:avLst/>
            </a:prstGeom>
          </p:spPr>
        </p:pic>
        <p:pic>
          <p:nvPicPr>
            <p:cNvPr id="247" name="圖片 246"/>
            <p:cNvPicPr>
              <a:picLocks noChangeAspect="1"/>
            </p:cNvPicPr>
            <p:nvPr/>
          </p:nvPicPr>
          <p:blipFill rotWithShape="1">
            <a:blip r:embed="rId15"/>
            <a:srcRect l="49322" t="51291"/>
            <a:stretch/>
          </p:blipFill>
          <p:spPr>
            <a:xfrm rot="19475278">
              <a:off x="-7701721" y="22542041"/>
              <a:ext cx="2344868" cy="1067870"/>
            </a:xfrm>
            <a:prstGeom prst="rect">
              <a:avLst/>
            </a:prstGeom>
          </p:spPr>
        </p:pic>
        <p:pic>
          <p:nvPicPr>
            <p:cNvPr id="1054" name="圖片 1053"/>
            <p:cNvPicPr>
              <a:picLocks noChangeAspect="1"/>
            </p:cNvPicPr>
            <p:nvPr/>
          </p:nvPicPr>
          <p:blipFill rotWithShape="1">
            <a:blip r:embed="rId15"/>
            <a:srcRect t="46215" r="51362" b="-3563"/>
            <a:stretch/>
          </p:blipFill>
          <p:spPr>
            <a:xfrm rot="12881762">
              <a:off x="-21168974" y="22354574"/>
              <a:ext cx="1874215" cy="1257300"/>
            </a:xfrm>
            <a:prstGeom prst="rect">
              <a:avLst/>
            </a:prstGeom>
          </p:spPr>
        </p:pic>
      </p:grpSp>
      <p:grpSp>
        <p:nvGrpSpPr>
          <p:cNvPr id="1068" name="群組 1067"/>
          <p:cNvGrpSpPr/>
          <p:nvPr/>
        </p:nvGrpSpPr>
        <p:grpSpPr>
          <a:xfrm>
            <a:off x="15671255" y="792320"/>
            <a:ext cx="5568717" cy="4149091"/>
            <a:chOff x="15671255" y="1020871"/>
            <a:chExt cx="5568717" cy="4149091"/>
          </a:xfrm>
        </p:grpSpPr>
        <p:grpSp>
          <p:nvGrpSpPr>
            <p:cNvPr id="1067" name="群組 1066"/>
            <p:cNvGrpSpPr/>
            <p:nvPr/>
          </p:nvGrpSpPr>
          <p:grpSpPr>
            <a:xfrm>
              <a:off x="15671255" y="1297420"/>
              <a:ext cx="5568717" cy="3872542"/>
              <a:chOff x="15484725" y="298186"/>
              <a:chExt cx="5568717" cy="3134012"/>
            </a:xfrm>
          </p:grpSpPr>
          <p:pic>
            <p:nvPicPr>
              <p:cNvPr id="261" name="圖片 260"/>
              <p:cNvPicPr>
                <a:picLocks noChangeAspect="1"/>
              </p:cNvPicPr>
              <p:nvPr/>
            </p:nvPicPr>
            <p:blipFill rotWithShape="1">
              <a:blip r:embed="rId16" cstate="print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66000"/>
                        </a14:imgEffect>
                        <a14:imgEffect>
                          <a14:brightnessContrast contrast="-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242" t="4887" r="11401" b="14853"/>
              <a:stretch/>
            </p:blipFill>
            <p:spPr>
              <a:xfrm>
                <a:off x="15484725" y="298186"/>
                <a:ext cx="5568717" cy="3005553"/>
              </a:xfrm>
              <a:prstGeom prst="rect">
                <a:avLst/>
              </a:prstGeom>
            </p:spPr>
          </p:pic>
          <p:sp>
            <p:nvSpPr>
              <p:cNvPr id="262" name="矩形 261"/>
              <p:cNvSpPr/>
              <p:nvPr/>
            </p:nvSpPr>
            <p:spPr>
              <a:xfrm>
                <a:off x="15969157" y="877653"/>
                <a:ext cx="4520559" cy="25545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TW" sz="4000" b="1" dirty="0">
                    <a:latin typeface="Bradley Hand ITC" panose="03070402050302030203" pitchFamily="66" charset="0"/>
                  </a:rPr>
                  <a:t>B01902088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張</a:t>
                </a:r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文        </a:t>
                </a:r>
                <a:r>
                  <a:rPr lang="en-US" altLang="zh-TW" sz="4000" b="1" dirty="0" smtClean="0">
                    <a:latin typeface="Bradley Hand ITC" panose="03070402050302030203" pitchFamily="66" charset="0"/>
                  </a:rPr>
                  <a:t>B01902126</a:t>
                </a:r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劉家銘</a:t>
                </a:r>
                <a:endParaRPr lang="en-US" altLang="zh-TW" sz="4000" b="1" dirty="0">
                  <a:latin typeface="Bradley Hand ITC" panose="03070402050302030203" pitchFamily="66" charset="0"/>
                </a:endParaRPr>
              </a:p>
              <a:p>
                <a:r>
                  <a:rPr lang="en-US" altLang="zh-TW" sz="4000" b="1" dirty="0">
                    <a:latin typeface="Bradley Hand ITC" panose="03070402050302030203" pitchFamily="66" charset="0"/>
                  </a:rPr>
                  <a:t>B01902043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 趙序</a:t>
                </a:r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培    </a:t>
                </a:r>
                <a:r>
                  <a:rPr lang="en-US" altLang="zh-TW" sz="4000" b="1" dirty="0" smtClean="0">
                    <a:latin typeface="Bradley Hand ITC" panose="03070402050302030203" pitchFamily="66" charset="0"/>
                  </a:rPr>
                  <a:t>B01902085</a:t>
                </a:r>
                <a:r>
                  <a:rPr lang="zh-TW" altLang="en-US" sz="4000" b="1" dirty="0" smtClean="0">
                    <a:latin typeface="Bradley Hand ITC" panose="03070402050302030203" pitchFamily="66" charset="0"/>
                  </a:rPr>
                  <a:t> </a:t>
                </a:r>
                <a:r>
                  <a:rPr lang="zh-TW" altLang="en-US" sz="4000" b="1" dirty="0">
                    <a:latin typeface="Bradley Hand ITC" panose="03070402050302030203" pitchFamily="66" charset="0"/>
                  </a:rPr>
                  <a:t>邱紹同</a:t>
                </a:r>
              </a:p>
            </p:txBody>
          </p:sp>
        </p:grpSp>
        <p:pic>
          <p:nvPicPr>
            <p:cNvPr id="264" name="圖片 263"/>
            <p:cNvPicPr>
              <a:picLocks noChangeAspect="1"/>
            </p:cNvPicPr>
            <p:nvPr/>
          </p:nvPicPr>
          <p:blipFill rotWithShape="1">
            <a:blip r:embed="rId15"/>
            <a:srcRect l="49322" t="51291"/>
            <a:stretch/>
          </p:blipFill>
          <p:spPr>
            <a:xfrm>
              <a:off x="17283179" y="1020871"/>
              <a:ext cx="2344868" cy="868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565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441</TotalTime>
  <Words>292</Words>
  <Application>Microsoft Office PowerPoint</Application>
  <PresentationFormat>自訂</PresentationFormat>
  <Paragraphs>25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新細明體</vt:lpstr>
      <vt:lpstr>Arial</vt:lpstr>
      <vt:lpstr>Bradley Hand ITC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趙序培</dc:creator>
  <cp:lastModifiedBy>趙序培</cp:lastModifiedBy>
  <cp:revision>23</cp:revision>
  <dcterms:created xsi:type="dcterms:W3CDTF">2015-06-15T11:41:23Z</dcterms:created>
  <dcterms:modified xsi:type="dcterms:W3CDTF">2015-06-16T03:51:01Z</dcterms:modified>
</cp:coreProperties>
</file>

<file path=docProps/thumbnail.jpeg>
</file>